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2"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74"/>
  </p:normalViewPr>
  <p:slideViewPr>
    <p:cSldViewPr snapToGrid="0" snapToObjects="1">
      <p:cViewPr varScale="1">
        <p:scale>
          <a:sx n="127" d="100"/>
          <a:sy n="127" d="100"/>
        </p:scale>
        <p:origin x="4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BC8AF-D4ED-9B4B-B1EA-BA44AAA8BA62}" type="datetimeFigureOut">
              <a:rPr lang="en-US" smtClean="0"/>
              <a:t>11/7/17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3E94B4-E6FF-3E4C-9878-66950256D72D}" type="slidenum">
              <a:rPr lang="en-US" smtClean="0"/>
              <a:t>‹#›</a:t>
            </a:fld>
            <a:endParaRPr lang="en-US" dirty="0"/>
          </a:p>
        </p:txBody>
      </p:sp>
    </p:spTree>
    <p:extLst>
      <p:ext uri="{BB962C8B-B14F-4D97-AF65-F5344CB8AC3E}">
        <p14:creationId xmlns:p14="http://schemas.microsoft.com/office/powerpoint/2010/main" val="1756128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E05B753-ABBC-8246-877C-50AFE3558D73}" type="datetimeFigureOut">
              <a:rPr lang="en-US" smtClean="0"/>
              <a:t>11/7/17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F82DF8-E1F6-104D-842F-E27CFF0A601F}"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05B753-ABBC-8246-877C-50AFE3558D73}" type="datetimeFigureOut">
              <a:rPr lang="en-US" smtClean="0"/>
              <a:t>11/7/17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F82DF8-E1F6-104D-842F-E27CFF0A601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05B753-ABBC-8246-877C-50AFE3558D73}" type="datetimeFigureOut">
              <a:rPr lang="en-US" smtClean="0"/>
              <a:t>11/7/17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F82DF8-E1F6-104D-842F-E27CFF0A601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05B753-ABBC-8246-877C-50AFE3558D73}" type="datetimeFigureOut">
              <a:rPr lang="en-US" smtClean="0"/>
              <a:t>11/7/17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F82DF8-E1F6-104D-842F-E27CFF0A601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E05B753-ABBC-8246-877C-50AFE3558D73}" type="datetimeFigureOut">
              <a:rPr lang="en-US" smtClean="0"/>
              <a:t>11/7/17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F82DF8-E1F6-104D-842F-E27CFF0A601F}"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6E05B753-ABBC-8246-877C-50AFE3558D73}" type="datetimeFigureOut">
              <a:rPr lang="en-US" smtClean="0"/>
              <a:t>11/7/17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17F82DF8-E1F6-104D-842F-E27CFF0A601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E05B753-ABBC-8246-877C-50AFE3558D73}" type="datetimeFigureOut">
              <a:rPr lang="en-US" smtClean="0"/>
              <a:t>11/7/17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F82DF8-E1F6-104D-842F-E27CFF0A601F}"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05B753-ABBC-8246-877C-50AFE3558D73}" type="datetimeFigureOut">
              <a:rPr lang="en-US" smtClean="0"/>
              <a:t>11/7/17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F82DF8-E1F6-104D-842F-E27CFF0A601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5B753-ABBC-8246-877C-50AFE3558D73}" type="datetimeFigureOut">
              <a:rPr lang="en-US" smtClean="0"/>
              <a:t>11/7/17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F82DF8-E1F6-104D-842F-E27CFF0A601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5B753-ABBC-8246-877C-50AFE3558D73}" type="datetimeFigureOut">
              <a:rPr lang="en-US" smtClean="0"/>
              <a:t>11/7/17</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17F82DF8-E1F6-104D-842F-E27CFF0A601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6E05B753-ABBC-8246-877C-50AFE3558D73}" type="datetimeFigureOut">
              <a:rPr lang="en-US" smtClean="0"/>
              <a:t>11/7/17</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17F82DF8-E1F6-104D-842F-E27CFF0A601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E05B753-ABBC-8246-877C-50AFE3558D73}" type="datetimeFigureOut">
              <a:rPr lang="en-US" smtClean="0"/>
              <a:t>11/7/17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7F82DF8-E1F6-104D-842F-E27CFF0A601F}" type="slidenum">
              <a:rPr lang="en-US" smtClean="0"/>
              <a:t>‹#›</a:t>
            </a:fld>
            <a:endParaRPr lang="en-US" dirty="0"/>
          </a:p>
        </p:txBody>
      </p:sp>
    </p:spTree>
    <p:extLst>
      <p:ext uri="{BB962C8B-B14F-4D97-AF65-F5344CB8AC3E}">
        <p14:creationId xmlns:p14="http://schemas.microsoft.com/office/powerpoint/2010/main" val="125422774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547" y="140727"/>
            <a:ext cx="11676185" cy="592803"/>
          </a:xfrm>
        </p:spPr>
        <p:txBody>
          <a:bodyPr>
            <a:normAutofit fontScale="90000"/>
          </a:bodyPr>
          <a:lstStyle/>
          <a:p>
            <a:r>
              <a:rPr lang="en-US" dirty="0" smtClean="0"/>
              <a:t>Maximizing our workweek and optimizing our space</a:t>
            </a:r>
            <a:endParaRPr lang="en-US" dirty="0"/>
          </a:p>
        </p:txBody>
      </p:sp>
      <p:sp>
        <p:nvSpPr>
          <p:cNvPr id="3" name="Content Placeholder 2"/>
          <p:cNvSpPr>
            <a:spLocks noGrp="1"/>
          </p:cNvSpPr>
          <p:nvPr>
            <p:ph idx="1"/>
          </p:nvPr>
        </p:nvSpPr>
        <p:spPr>
          <a:xfrm>
            <a:off x="321547" y="733530"/>
            <a:ext cx="11676185" cy="5878286"/>
          </a:xfrm>
        </p:spPr>
        <p:txBody>
          <a:bodyPr anchor="ctr">
            <a:noAutofit/>
          </a:bodyPr>
          <a:lstStyle/>
          <a:p>
            <a:r>
              <a:rPr lang="en-US" sz="2000" dirty="0" smtClean="0"/>
              <a:t>Make a more flexible scheduling grid that can accommodate all the different units</a:t>
            </a:r>
          </a:p>
          <a:p>
            <a:r>
              <a:rPr lang="en-US" sz="2000" dirty="0" smtClean="0"/>
              <a:t>Make the scheduling of classes a more centralized and more open process: make the unit course schedule graphic available to all so that overlap of essential courses does not occur</a:t>
            </a:r>
          </a:p>
          <a:p>
            <a:r>
              <a:rPr lang="en-US" sz="2000" dirty="0" smtClean="0"/>
              <a:t>Make the schedule align with our strategic  and pedagogic goals, not with presumed space utilization rubrics</a:t>
            </a:r>
          </a:p>
          <a:p>
            <a:r>
              <a:rPr lang="en-US" sz="2000" dirty="0" smtClean="0"/>
              <a:t>Make the schedule more student friendly</a:t>
            </a:r>
          </a:p>
          <a:p>
            <a:r>
              <a:rPr lang="en-US" sz="2000" dirty="0" smtClean="0"/>
              <a:t>Make the schedule more faculty friendly</a:t>
            </a:r>
          </a:p>
          <a:p>
            <a:r>
              <a:rPr lang="en-US" sz="2000" dirty="0" smtClean="0"/>
              <a:t>Cluster same-number gen </a:t>
            </a:r>
            <a:r>
              <a:rPr lang="en-US" sz="2000" dirty="0" err="1" smtClean="0"/>
              <a:t>ed</a:t>
            </a:r>
            <a:r>
              <a:rPr lang="en-US" sz="2000" dirty="0" smtClean="0"/>
              <a:t> classes in predictable ways; offer both daytime and evening sections</a:t>
            </a:r>
          </a:p>
          <a:p>
            <a:r>
              <a:rPr lang="en-US" sz="2000" dirty="0" smtClean="0"/>
              <a:t>Correlate the relationship between fixed schedules (such as basic science courses with labs, which are taught on the same schedule every year) and changeable schedules (such as courses that are not taught every year) and determine which times are blocked out for the most students because of such schedules</a:t>
            </a:r>
          </a:p>
          <a:p>
            <a:r>
              <a:rPr lang="en-US" sz="2000" dirty="0" smtClean="0"/>
              <a:t>Work with Registrar and Room Scheduling to optimize space during “heavy” or “preferred” class times</a:t>
            </a:r>
          </a:p>
        </p:txBody>
      </p:sp>
    </p:spTree>
    <p:extLst>
      <p:ext uri="{BB962C8B-B14F-4D97-AF65-F5344CB8AC3E}">
        <p14:creationId xmlns:p14="http://schemas.microsoft.com/office/powerpoint/2010/main" val="240190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10" y="231162"/>
            <a:ext cx="12007780" cy="763625"/>
          </a:xfrm>
        </p:spPr>
        <p:txBody>
          <a:bodyPr>
            <a:normAutofit/>
          </a:bodyPr>
          <a:lstStyle/>
          <a:p>
            <a:r>
              <a:rPr lang="en-US" sz="2400" smtClean="0"/>
              <a:t>possible ways to create a more flexible teaching schedule</a:t>
            </a:r>
            <a:endParaRPr lang="en-US" sz="2400"/>
          </a:p>
        </p:txBody>
      </p:sp>
      <p:sp>
        <p:nvSpPr>
          <p:cNvPr id="3" name="Content Placeholder 2"/>
          <p:cNvSpPr>
            <a:spLocks noGrp="1"/>
          </p:cNvSpPr>
          <p:nvPr>
            <p:ph idx="1"/>
          </p:nvPr>
        </p:nvSpPr>
        <p:spPr>
          <a:xfrm>
            <a:off x="423706" y="1235947"/>
            <a:ext cx="11344589" cy="5526593"/>
          </a:xfrm>
        </p:spPr>
        <p:txBody>
          <a:bodyPr anchor="ctr">
            <a:normAutofit/>
          </a:bodyPr>
          <a:lstStyle/>
          <a:p>
            <a:r>
              <a:rPr lang="en-US" sz="2000" smtClean="0"/>
              <a:t>Determine which classes work best as 3-day 50-minute / 3-day </a:t>
            </a:r>
            <a:r>
              <a:rPr lang="en-US" sz="2000" err="1" smtClean="0"/>
              <a:t>lecture+lab</a:t>
            </a:r>
            <a:r>
              <a:rPr lang="en-US" sz="2000" smtClean="0"/>
              <a:t> / 3-day </a:t>
            </a:r>
            <a:r>
              <a:rPr lang="en-US" sz="2000" err="1" smtClean="0"/>
              <a:t>lecture+breakout</a:t>
            </a:r>
            <a:r>
              <a:rPr lang="en-US" sz="2000" smtClean="0"/>
              <a:t> and block off time for those</a:t>
            </a:r>
          </a:p>
          <a:p>
            <a:r>
              <a:rPr lang="en-US" sz="2000" smtClean="0"/>
              <a:t>Survey every unit to determine the ideal schedule for each unit and build a grid that can accommodate everyone</a:t>
            </a:r>
          </a:p>
          <a:p>
            <a:r>
              <a:rPr lang="en-US" sz="2000" smtClean="0"/>
              <a:t>Create a schedule that has M/W and T/</a:t>
            </a:r>
            <a:r>
              <a:rPr lang="en-US" sz="2000" err="1" smtClean="0"/>
              <a:t>Th</a:t>
            </a:r>
            <a:r>
              <a:rPr lang="en-US" sz="2000" smtClean="0"/>
              <a:t> 75-minute blocks</a:t>
            </a:r>
          </a:p>
          <a:p>
            <a:r>
              <a:rPr lang="en-US" sz="2000" smtClean="0"/>
              <a:t>Create a schedule that has 3-hour blocks on Friday: 10:00–12:45 and 1:00–3:45</a:t>
            </a:r>
          </a:p>
          <a:p>
            <a:r>
              <a:rPr lang="en-US" sz="2000" smtClean="0"/>
              <a:t>Create a Saturday schedule: 6-hour blocks for 8-week classes, either 2 sessions or alternating weeks</a:t>
            </a:r>
          </a:p>
          <a:p>
            <a:r>
              <a:rPr lang="en-US" sz="2000" smtClean="0"/>
              <a:t>Create 3-hour blocks on weekday evenings: 3 hours once a week, or 3 hours twice a week for 8 weeks</a:t>
            </a:r>
          </a:p>
          <a:p>
            <a:r>
              <a:rPr lang="en-US" sz="2000" smtClean="0"/>
              <a:t>Ensure that students have adequate time to get to classes: minimum of 15 minutes, but 20 is better</a:t>
            </a:r>
          </a:p>
          <a:p>
            <a:r>
              <a:rPr lang="en-US" sz="2000" smtClean="0"/>
              <a:t>Reduce the number of class blocks for each day to accommodate extra commuting time</a:t>
            </a:r>
          </a:p>
          <a:p>
            <a:r>
              <a:rPr lang="en-US" sz="2000" smtClean="0"/>
              <a:t>Open more food venue options on campus? Food trucks would help congestion at lunch times</a:t>
            </a:r>
          </a:p>
          <a:p>
            <a:r>
              <a:rPr lang="en-US" sz="2000" smtClean="0"/>
              <a:t>Build into the schedule a specific time for Senate, unit, and department meetings</a:t>
            </a:r>
            <a:endParaRPr lang="en-US" sz="2000"/>
          </a:p>
        </p:txBody>
      </p:sp>
    </p:spTree>
    <p:extLst>
      <p:ext uri="{BB962C8B-B14F-4D97-AF65-F5344CB8AC3E}">
        <p14:creationId xmlns:p14="http://schemas.microsoft.com/office/powerpoint/2010/main" val="1180170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859" y="321597"/>
            <a:ext cx="11696282" cy="663141"/>
          </a:xfrm>
        </p:spPr>
        <p:txBody>
          <a:bodyPr>
            <a:normAutofit fontScale="90000"/>
          </a:bodyPr>
          <a:lstStyle/>
          <a:p>
            <a:r>
              <a:rPr lang="en-US" smtClean="0"/>
              <a:t>advantages to a more flexible schedule</a:t>
            </a:r>
            <a:endParaRPr lang="en-US"/>
          </a:p>
        </p:txBody>
      </p:sp>
      <p:sp>
        <p:nvSpPr>
          <p:cNvPr id="3" name="Content Placeholder 2"/>
          <p:cNvSpPr>
            <a:spLocks noGrp="1"/>
          </p:cNvSpPr>
          <p:nvPr>
            <p:ph idx="1"/>
          </p:nvPr>
        </p:nvSpPr>
        <p:spPr>
          <a:xfrm>
            <a:off x="514141" y="1497204"/>
            <a:ext cx="11163719" cy="4242823"/>
          </a:xfrm>
        </p:spPr>
        <p:txBody>
          <a:bodyPr anchor="ctr">
            <a:normAutofit/>
          </a:bodyPr>
          <a:lstStyle/>
          <a:p>
            <a:r>
              <a:rPr lang="en-US" sz="2400" smtClean="0"/>
              <a:t>Faculty could teach their usual loads but have more compressed teaching schedules in order to work on research and scholarship</a:t>
            </a:r>
          </a:p>
          <a:p>
            <a:r>
              <a:rPr lang="en-US" sz="2400" smtClean="0"/>
              <a:t>Faculty could accommodate family schedules more easily</a:t>
            </a:r>
          </a:p>
          <a:p>
            <a:r>
              <a:rPr lang="en-US" sz="2400" smtClean="0"/>
              <a:t>Students would have more options for on-campus experiences</a:t>
            </a:r>
          </a:p>
          <a:p>
            <a:r>
              <a:rPr lang="en-US" sz="2400" smtClean="0"/>
              <a:t>Students could accommodate work and family schedules more easily</a:t>
            </a:r>
          </a:p>
          <a:p>
            <a:r>
              <a:rPr lang="en-US" sz="2400" smtClean="0"/>
              <a:t>Space would be more efficiently utilized—fewer dead spots during which buildings are lit, heated/air-conditioned and empty</a:t>
            </a:r>
            <a:endParaRPr lang="en-US" sz="2400"/>
          </a:p>
        </p:txBody>
      </p:sp>
    </p:spTree>
    <p:extLst>
      <p:ext uri="{BB962C8B-B14F-4D97-AF65-F5344CB8AC3E}">
        <p14:creationId xmlns:p14="http://schemas.microsoft.com/office/powerpoint/2010/main" val="462825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198" y="934547"/>
            <a:ext cx="11555604" cy="572706"/>
          </a:xfrm>
        </p:spPr>
        <p:txBody>
          <a:bodyPr>
            <a:normAutofit fontScale="90000"/>
          </a:bodyPr>
          <a:lstStyle/>
          <a:p>
            <a:r>
              <a:rPr lang="en-US" smtClean="0"/>
              <a:t>disadvantages to a more flexible schedule</a:t>
            </a:r>
            <a:endParaRPr lang="en-US"/>
          </a:p>
        </p:txBody>
      </p:sp>
      <p:sp>
        <p:nvSpPr>
          <p:cNvPr id="3" name="Content Placeholder 2"/>
          <p:cNvSpPr>
            <a:spLocks noGrp="1"/>
          </p:cNvSpPr>
          <p:nvPr>
            <p:ph idx="1"/>
          </p:nvPr>
        </p:nvSpPr>
        <p:spPr>
          <a:xfrm>
            <a:off x="318198" y="2638044"/>
            <a:ext cx="11555604" cy="3101983"/>
          </a:xfrm>
        </p:spPr>
        <p:txBody>
          <a:bodyPr anchor="ctr">
            <a:normAutofit/>
          </a:bodyPr>
          <a:lstStyle/>
          <a:p>
            <a:r>
              <a:rPr lang="en-US" sz="2400" smtClean="0"/>
              <a:t>There would be operating costs for security and infrastructure staff if Saturday schedules were implemented</a:t>
            </a:r>
          </a:p>
          <a:p>
            <a:r>
              <a:rPr lang="en-US" sz="2400" smtClean="0"/>
              <a:t>There would be operating costs for Union and other food service venues to be open (more) evenings and Saturdays</a:t>
            </a:r>
          </a:p>
          <a:p>
            <a:r>
              <a:rPr lang="en-US" sz="2400" smtClean="0"/>
              <a:t>Office support staff coverage would be less connected to teaching schedules </a:t>
            </a:r>
            <a:endParaRPr lang="en-US" sz="2400"/>
          </a:p>
        </p:txBody>
      </p:sp>
    </p:spTree>
    <p:extLst>
      <p:ext uri="{BB962C8B-B14F-4D97-AF65-F5344CB8AC3E}">
        <p14:creationId xmlns:p14="http://schemas.microsoft.com/office/powerpoint/2010/main" val="1702581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4969" y="361791"/>
            <a:ext cx="7729728" cy="795514"/>
          </a:xfrm>
        </p:spPr>
        <p:txBody>
          <a:bodyPr>
            <a:normAutofit/>
          </a:bodyPr>
          <a:lstStyle/>
          <a:p>
            <a:r>
              <a:rPr lang="en-US" smtClean="0"/>
              <a:t>where we go from here</a:t>
            </a:r>
            <a:endParaRPr lang="en-US"/>
          </a:p>
        </p:txBody>
      </p:sp>
      <p:sp>
        <p:nvSpPr>
          <p:cNvPr id="3" name="Content Placeholder 2"/>
          <p:cNvSpPr>
            <a:spLocks noGrp="1"/>
          </p:cNvSpPr>
          <p:nvPr>
            <p:ph idx="1"/>
          </p:nvPr>
        </p:nvSpPr>
        <p:spPr>
          <a:xfrm>
            <a:off x="519165" y="1904513"/>
            <a:ext cx="11153670" cy="4285271"/>
          </a:xfrm>
        </p:spPr>
        <p:txBody>
          <a:bodyPr anchor="ctr">
            <a:noAutofit/>
          </a:bodyPr>
          <a:lstStyle/>
          <a:p>
            <a:r>
              <a:rPr lang="en-US" sz="2400" dirty="0" smtClean="0"/>
              <a:t>Committee forming to assess the UMSL N-O-W program; new schedule could be incorporated into this process</a:t>
            </a:r>
          </a:p>
          <a:p>
            <a:r>
              <a:rPr lang="en-US" sz="2400" dirty="0" smtClean="0"/>
              <a:t>Discussion with Registrar,  Assoc. Provost for Faculty Affairs, and VC for Facilities about feasibility</a:t>
            </a:r>
          </a:p>
          <a:p>
            <a:r>
              <a:rPr lang="en-US" sz="2400" dirty="0" smtClean="0"/>
              <a:t>Survey all units about preferred schedules</a:t>
            </a:r>
          </a:p>
          <a:p>
            <a:r>
              <a:rPr lang="en-US" sz="2400" dirty="0" smtClean="0"/>
              <a:t>Create sample grids and assess effectiveness through surveying students and faculty</a:t>
            </a:r>
          </a:p>
          <a:p>
            <a:r>
              <a:rPr lang="en-US" sz="2400" dirty="0" smtClean="0"/>
              <a:t>Choose a grid to submit to Provost</a:t>
            </a:r>
            <a:endParaRPr lang="en-US" sz="2400" dirty="0"/>
          </a:p>
        </p:txBody>
      </p:sp>
    </p:spTree>
    <p:extLst>
      <p:ext uri="{BB962C8B-B14F-4D97-AF65-F5344CB8AC3E}">
        <p14:creationId xmlns:p14="http://schemas.microsoft.com/office/powerpoint/2010/main" val="1165388982"/>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37</TotalTime>
  <Words>526</Words>
  <Application>Microsoft Macintosh PowerPoint</Application>
  <PresentationFormat>Widescreen</PresentationFormat>
  <Paragraphs>36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Gill Sans MT</vt:lpstr>
      <vt:lpstr>Arial</vt:lpstr>
      <vt:lpstr>Parcel</vt:lpstr>
      <vt:lpstr>Maximizing our workweek and optimizing our space</vt:lpstr>
      <vt:lpstr>possible ways to create a more flexible teaching schedule</vt:lpstr>
      <vt:lpstr>advantages to a more flexible schedule</vt:lpstr>
      <vt:lpstr>disadvantages to a more flexible schedule</vt:lpstr>
      <vt:lpstr>where we go from here</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Maximizing our workweek and maximizing our space</dc:title>
  <dc:creator>Linda Mitchell</dc:creator>
  <cp:lastModifiedBy>Linda Mitchell</cp:lastModifiedBy>
  <cp:revision>5</cp:revision>
  <dcterms:created xsi:type="dcterms:W3CDTF">2017-11-07T19:40:28Z</dcterms:created>
  <dcterms:modified xsi:type="dcterms:W3CDTF">2017-11-07T20:17:44Z</dcterms:modified>
</cp:coreProperties>
</file>